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035C0B3-2B96-4716-8390-D5B80AB9A76F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0DCE0C6-8E2B-4F18-850B-ABC758D8470F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47B0F41-25AD-48FC-BAE8-2374EF1BEB1B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0CF525B-1A43-493A-8C25-A0674AC9D19D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0E826E-4A13-4B28-8169-1CE913D1C0EE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7BE309-C056-4792-B9FB-3C093D6DA460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9325136-0184-4581-947C-88649DE98960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973D92-CD9C-451E-B1D6-87F48C6DBA6E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2E3A27-A442-4A25-AA9F-A7AEB149D5FA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4C12CF-A77E-4C96-AF30-D94473997CB5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F1E0B1-B1B1-416D-96E0-7EAA9AE576E2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01D89BD-CA77-4C7A-B97B-094CC0196B96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898851-CCF2-41C3-89B8-28D04236C18D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945CAC-25D9-4ED8-9C7E-A9BEF661DB03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E93A74-6F1C-4A3D-8B85-099CA4EA4247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161907-8A81-4FE1-BE8D-659F062D0BAD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4196DE8-6BCC-4CD6-804D-41B4F3B71C13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51ED5FF-2E92-4FB4-B2D0-D56DAE6C95B2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6DBC997-CA87-4CA7-AEEB-401D7DBAC1B3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9097772-0059-4BB1-A5ED-4F2DBA6CAFCB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FE90258-ABA7-45ED-8E33-D8B1CCC24ECA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25219F8-7D6D-407B-945B-83FCC0485BDA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58246AF-4365-4884-A741-E03C3BA29444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A615015-88D7-4B5D-80F0-A908079C0E32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sldNum" idx="1"/>
          </p:nvPr>
        </p:nvSpPr>
        <p:spPr>
          <a:xfrm>
            <a:off x="8472600" y="6217560"/>
            <a:ext cx="546840" cy="523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56F9121-9011-4734-89A5-03A429AC7586}" type="slidenum">
              <a:rPr b="0" lang="ru" sz="1000" spc="-1" strike="noStrike">
                <a:solidFill>
                  <a:srgbClr val="595959"/>
                </a:solidFill>
                <a:latin typeface="Arial"/>
                <a:ea typeface="Arial"/>
              </a:rPr>
              <a:t>1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472600" y="6217560"/>
            <a:ext cx="546840" cy="523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EEADEC0-3023-45EC-9E23-07030D46D68A}" type="slidenum">
              <a:rPr b="0" lang="ru" sz="1000" spc="-1" strike="noStrike">
                <a:solidFill>
                  <a:srgbClr val="595959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hyperlink" Target="https://arxiv.org/pdf/1512.03385.pdf" TargetMode="External"/><Relationship Id="rId4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papers.nips.cc/paper/4824-imagenet-classification-with-deep-convolutional-neural-networks.pdf" TargetMode="External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arxiv.org/pdf/1409.1556.pdf" TargetMode="External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arxiv.org/pdf/1409.4842.pdf" TargetMode="External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arxiv.org/pdf/1512.03385.pdf" TargetMode="Externa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hyperlink" Target="https://arxiv.org/pdf/1611.05431.pdf" TargetMode="External"/><Relationship Id="rId2" Type="http://schemas.openxmlformats.org/officeDocument/2006/relationships/hyperlink" Target="https://github.com/Cadene/pretrained-models.pytorch" TargetMode="External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hyperlink" Target="https://arxiv.org/pdf/1608.06993.pdf" TargetMode="External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http://openaccess.thecvf.com/content_cvpr_2018/papers/Hu_Squeeze-and-Excitation_Networks_CVPR_2018_paper.pdf" TargetMode="External"/><Relationship Id="rId2" Type="http://schemas.openxmlformats.org/officeDocument/2006/relationships/hyperlink" Target="https://github.com/moskomule/senet.pytorch" TargetMode="External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hyperlink" Target="https://ai.googleblog.com/2018/08/mnasnet-towards-automating-design-of.html" TargetMode="External"/><Relationship Id="rId2" Type="http://schemas.openxmlformats.org/officeDocument/2006/relationships/hyperlink" Target="https://arxiv.org/pdf/1807.11626.pdf" TargetMode="External"/><Relationship Id="rId3" Type="http://schemas.openxmlformats.org/officeDocument/2006/relationships/hyperlink" Target="https://github.com/tensorflow/tpu/tree/master/models/official/mnasnet" TargetMode="External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Relationship Id="rId7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hyperlink" Target="https://www.jesture.ai/" TargetMode="External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hyperlink" Target="https://paperswithcode.com/sota/image-classification-on-imagenet" TargetMode="External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8680" cy="2735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b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5200" spc="-1" strike="noStrike">
                <a:solidFill>
                  <a:srgbClr val="000000"/>
                </a:solidFill>
                <a:latin typeface="Roboto"/>
                <a:ea typeface="Roboto"/>
              </a:rPr>
              <a:t>Neural Object Detection</a:t>
            </a:r>
            <a:endParaRPr b="0" lang="ru-RU" sz="52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311760" y="3778920"/>
            <a:ext cx="8518680" cy="10551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595959"/>
                </a:solidFill>
                <a:latin typeface="Roboto"/>
                <a:ea typeface="Roboto"/>
              </a:rPr>
              <a:t>Ilya Zakharkin | Deep Learning School</a:t>
            </a:r>
            <a:endParaRPr b="0" lang="ru-RU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ILSVRC</a:t>
            </a:r>
            <a:endParaRPr b="0" lang="ru-RU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2800" spc="-1" strike="noStrike">
              <a:latin typeface="Arial"/>
            </a:endParaRPr>
          </a:p>
        </p:txBody>
      </p:sp>
      <p:pic>
        <p:nvPicPr>
          <p:cNvPr id="109" name="Google Shape;125;p23" descr=""/>
          <p:cNvPicPr/>
          <p:nvPr/>
        </p:nvPicPr>
        <p:blipFill>
          <a:blip r:embed="rId1"/>
          <a:srcRect l="42680" t="0" r="0" b="0"/>
          <a:stretch/>
        </p:blipFill>
        <p:spPr>
          <a:xfrm>
            <a:off x="4095720" y="1681920"/>
            <a:ext cx="4856400" cy="4568760"/>
          </a:xfrm>
          <a:prstGeom prst="rect">
            <a:avLst/>
          </a:prstGeom>
          <a:ln w="0">
            <a:noFill/>
          </a:ln>
        </p:spPr>
      </p:pic>
      <p:sp>
        <p:nvSpPr>
          <p:cNvPr id="110" name="Google Shape;126;p23"/>
          <p:cNvSpPr/>
          <p:nvPr/>
        </p:nvSpPr>
        <p:spPr>
          <a:xfrm>
            <a:off x="7739640" y="3567600"/>
            <a:ext cx="881280" cy="50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1800" spc="-1" strike="noStrike">
                <a:solidFill>
                  <a:srgbClr val="ff0000"/>
                </a:solidFill>
                <a:latin typeface="Arial"/>
                <a:ea typeface="Arial"/>
              </a:rPr>
              <a:t>96.5%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11" name="Google Shape;127;p23" descr=""/>
          <p:cNvPicPr/>
          <p:nvPr/>
        </p:nvPicPr>
        <p:blipFill>
          <a:blip r:embed="rId2"/>
          <a:stretch/>
        </p:blipFill>
        <p:spPr>
          <a:xfrm>
            <a:off x="0" y="1830240"/>
            <a:ext cx="9142200" cy="1059480"/>
          </a:xfrm>
          <a:prstGeom prst="rect">
            <a:avLst/>
          </a:prstGeom>
          <a:ln w="0">
            <a:noFill/>
          </a:ln>
        </p:spPr>
      </p:pic>
      <p:sp>
        <p:nvSpPr>
          <p:cNvPr id="112" name="Google Shape;128;p23"/>
          <p:cNvSpPr/>
          <p:nvPr/>
        </p:nvSpPr>
        <p:spPr>
          <a:xfrm>
            <a:off x="2658240" y="2127600"/>
            <a:ext cx="647640" cy="81792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13" name="Google Shape;129;p23" descr=""/>
          <p:cNvPicPr/>
          <p:nvPr/>
        </p:nvPicPr>
        <p:blipFill>
          <a:blip r:embed="rId3"/>
          <a:stretch/>
        </p:blipFill>
        <p:spPr>
          <a:xfrm>
            <a:off x="1090440" y="3630600"/>
            <a:ext cx="2544480" cy="2171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ILSVRC</a:t>
            </a:r>
            <a:endParaRPr b="0" lang="ru-RU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2800" spc="-1" strike="noStrike">
              <a:latin typeface="Arial"/>
            </a:endParaRPr>
          </a:p>
        </p:txBody>
      </p:sp>
      <p:pic>
        <p:nvPicPr>
          <p:cNvPr id="115" name="Google Shape;135;p24" descr=""/>
          <p:cNvPicPr/>
          <p:nvPr/>
        </p:nvPicPr>
        <p:blipFill>
          <a:blip r:embed="rId1"/>
          <a:stretch/>
        </p:blipFill>
        <p:spPr>
          <a:xfrm>
            <a:off x="-10080" y="1753200"/>
            <a:ext cx="4503960" cy="3708000"/>
          </a:xfrm>
          <a:prstGeom prst="rect">
            <a:avLst/>
          </a:prstGeom>
          <a:ln w="0">
            <a:noFill/>
          </a:ln>
        </p:spPr>
      </p:pic>
      <p:pic>
        <p:nvPicPr>
          <p:cNvPr id="116" name="Google Shape;136;p24" descr=""/>
          <p:cNvPicPr/>
          <p:nvPr/>
        </p:nvPicPr>
        <p:blipFill>
          <a:blip r:embed="rId2"/>
          <a:stretch/>
        </p:blipFill>
        <p:spPr>
          <a:xfrm>
            <a:off x="3992400" y="1685520"/>
            <a:ext cx="5159880" cy="3843000"/>
          </a:xfrm>
          <a:prstGeom prst="rect">
            <a:avLst/>
          </a:prstGeom>
          <a:ln w="0">
            <a:noFill/>
          </a:ln>
        </p:spPr>
      </p:pic>
      <p:sp>
        <p:nvSpPr>
          <p:cNvPr id="117" name="Google Shape;137;p24"/>
          <p:cNvSpPr/>
          <p:nvPr/>
        </p:nvSpPr>
        <p:spPr>
          <a:xfrm>
            <a:off x="233640" y="4502880"/>
            <a:ext cx="3768840" cy="32148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Google Shape;138;p24"/>
          <p:cNvSpPr/>
          <p:nvPr/>
        </p:nvSpPr>
        <p:spPr>
          <a:xfrm>
            <a:off x="4314600" y="4133160"/>
            <a:ext cx="4447440" cy="36792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Google Shape;139;p24"/>
          <p:cNvSpPr/>
          <p:nvPr/>
        </p:nvSpPr>
        <p:spPr>
          <a:xfrm>
            <a:off x="81360" y="5437800"/>
            <a:ext cx="768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57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Google Shape;140;p24"/>
          <p:cNvSpPr/>
          <p:nvPr/>
        </p:nvSpPr>
        <p:spPr>
          <a:xfrm>
            <a:off x="3992400" y="5329440"/>
            <a:ext cx="452880" cy="1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57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Google Shape;141;p24"/>
          <p:cNvSpPr/>
          <p:nvPr/>
        </p:nvSpPr>
        <p:spPr>
          <a:xfrm>
            <a:off x="0" y="6488280"/>
            <a:ext cx="2873160" cy="36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1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3"/>
              </a:rPr>
              <a:t>https://arxiv.org/pdf/1512.03385.pdf</a:t>
            </a:r>
            <a:endParaRPr b="0" lang="ru-RU" sz="1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AlexNet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311760" y="1536480"/>
            <a:ext cx="6518520" cy="4553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Idea: Conv -&gt; Conv (= ConvBlock) + Deeper + GPU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Paper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Code: available in every framework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24" name="Google Shape;148;p25" descr=""/>
          <p:cNvPicPr/>
          <p:nvPr/>
        </p:nvPicPr>
        <p:blipFill>
          <a:blip r:embed="rId2"/>
          <a:stretch/>
        </p:blipFill>
        <p:spPr>
          <a:xfrm>
            <a:off x="651240" y="3045960"/>
            <a:ext cx="7840080" cy="2606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VGG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311760" y="1536480"/>
            <a:ext cx="4713840" cy="16480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Idea: Several conv blocks (deeper net)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Paper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Code: available in every framework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27" name="Google Shape;155;p26" descr=""/>
          <p:cNvPicPr/>
          <p:nvPr/>
        </p:nvPicPr>
        <p:blipFill>
          <a:blip r:embed="rId2"/>
          <a:stretch/>
        </p:blipFill>
        <p:spPr>
          <a:xfrm>
            <a:off x="311760" y="3366360"/>
            <a:ext cx="4154400" cy="2446920"/>
          </a:xfrm>
          <a:prstGeom prst="rect">
            <a:avLst/>
          </a:prstGeom>
          <a:ln w="0">
            <a:noFill/>
          </a:ln>
        </p:spPr>
      </p:pic>
      <p:pic>
        <p:nvPicPr>
          <p:cNvPr id="128" name="Google Shape;156;p26" descr=""/>
          <p:cNvPicPr/>
          <p:nvPr/>
        </p:nvPicPr>
        <p:blipFill>
          <a:blip r:embed="rId3"/>
          <a:stretch/>
        </p:blipFill>
        <p:spPr>
          <a:xfrm>
            <a:off x="4819680" y="618480"/>
            <a:ext cx="4154400" cy="4213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Inception (v1)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311760" y="1536480"/>
            <a:ext cx="4713840" cy="16480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Idea: Inception-block + 1x1 conv + deep supervision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Paper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Code: available in every framework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31" name="Google Shape;163;p27" descr=""/>
          <p:cNvPicPr/>
          <p:nvPr/>
        </p:nvPicPr>
        <p:blipFill>
          <a:blip r:embed="rId2"/>
          <a:stretch/>
        </p:blipFill>
        <p:spPr>
          <a:xfrm>
            <a:off x="311760" y="3366360"/>
            <a:ext cx="5701320" cy="2446920"/>
          </a:xfrm>
          <a:prstGeom prst="rect">
            <a:avLst/>
          </a:prstGeom>
          <a:ln w="0">
            <a:noFill/>
          </a:ln>
        </p:spPr>
      </p:pic>
      <p:pic>
        <p:nvPicPr>
          <p:cNvPr id="132" name="Google Shape;164;p27" descr=""/>
          <p:cNvPicPr/>
          <p:nvPr/>
        </p:nvPicPr>
        <p:blipFill>
          <a:blip r:embed="rId3"/>
          <a:stretch/>
        </p:blipFill>
        <p:spPr>
          <a:xfrm rot="16200000">
            <a:off x="5142600" y="2625480"/>
            <a:ext cx="5141880" cy="1608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ResNet 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311760" y="1536480"/>
            <a:ext cx="4713840" cy="16480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Idea: Residual connections (Shortcuts)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Paper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Code: available in every framework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35" name="Google Shape;171;p28" descr=""/>
          <p:cNvPicPr/>
          <p:nvPr/>
        </p:nvPicPr>
        <p:blipFill>
          <a:blip r:embed="rId2"/>
          <a:stretch/>
        </p:blipFill>
        <p:spPr>
          <a:xfrm>
            <a:off x="311760" y="3366360"/>
            <a:ext cx="4278960" cy="2446920"/>
          </a:xfrm>
          <a:prstGeom prst="rect">
            <a:avLst/>
          </a:prstGeom>
          <a:ln w="0">
            <a:noFill/>
          </a:ln>
        </p:spPr>
      </p:pic>
      <p:pic>
        <p:nvPicPr>
          <p:cNvPr id="136" name="Google Shape;172;p28" descr=""/>
          <p:cNvPicPr/>
          <p:nvPr/>
        </p:nvPicPr>
        <p:blipFill>
          <a:blip r:embed="rId3"/>
          <a:stretch/>
        </p:blipFill>
        <p:spPr>
          <a:xfrm>
            <a:off x="6038280" y="857160"/>
            <a:ext cx="2392920" cy="5141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ResNeXt 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311760" y="1536480"/>
            <a:ext cx="4713840" cy="16480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Idea: Aggregated residual blocks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Paper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Code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Bottom: Cardinality (C) = 32, d = 4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39" name="Google Shape;179;p29" descr=""/>
          <p:cNvPicPr/>
          <p:nvPr/>
        </p:nvPicPr>
        <p:blipFill>
          <a:blip r:embed="rId3"/>
          <a:stretch/>
        </p:blipFill>
        <p:spPr>
          <a:xfrm>
            <a:off x="311760" y="3366360"/>
            <a:ext cx="5267880" cy="2446920"/>
          </a:xfrm>
          <a:prstGeom prst="rect">
            <a:avLst/>
          </a:prstGeom>
          <a:ln w="0">
            <a:noFill/>
          </a:ln>
        </p:spPr>
      </p:pic>
      <p:pic>
        <p:nvPicPr>
          <p:cNvPr id="140" name="Google Shape;180;p29" descr=""/>
          <p:cNvPicPr/>
          <p:nvPr/>
        </p:nvPicPr>
        <p:blipFill>
          <a:blip r:embed="rId4"/>
          <a:stretch/>
        </p:blipFill>
        <p:spPr>
          <a:xfrm>
            <a:off x="6087600" y="857160"/>
            <a:ext cx="2392920" cy="5141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DenseNet 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311760" y="1536480"/>
            <a:ext cx="4713840" cy="16480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Idea: Dense block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Paper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Code: 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torchvision / tf.models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43" name="Google Shape;187;p30" descr=""/>
          <p:cNvPicPr/>
          <p:nvPr/>
        </p:nvPicPr>
        <p:blipFill>
          <a:blip r:embed="rId2"/>
          <a:srcRect l="0" t="0" r="0" b="14737"/>
          <a:stretch/>
        </p:blipFill>
        <p:spPr>
          <a:xfrm>
            <a:off x="3182040" y="1536480"/>
            <a:ext cx="3111120" cy="2975760"/>
          </a:xfrm>
          <a:prstGeom prst="rect">
            <a:avLst/>
          </a:prstGeom>
          <a:ln w="0">
            <a:noFill/>
          </a:ln>
        </p:spPr>
      </p:pic>
      <p:pic>
        <p:nvPicPr>
          <p:cNvPr id="144" name="Google Shape;188;p30" descr=""/>
          <p:cNvPicPr/>
          <p:nvPr/>
        </p:nvPicPr>
        <p:blipFill>
          <a:blip r:embed="rId3"/>
          <a:stretch/>
        </p:blipFill>
        <p:spPr>
          <a:xfrm>
            <a:off x="0" y="4514040"/>
            <a:ext cx="9142200" cy="1484640"/>
          </a:xfrm>
          <a:prstGeom prst="rect">
            <a:avLst/>
          </a:prstGeom>
          <a:ln w="0">
            <a:noFill/>
          </a:ln>
        </p:spPr>
      </p:pic>
      <p:pic>
        <p:nvPicPr>
          <p:cNvPr id="145" name="Google Shape;189;p30" descr=""/>
          <p:cNvPicPr/>
          <p:nvPr/>
        </p:nvPicPr>
        <p:blipFill>
          <a:blip r:embed="rId4"/>
          <a:stretch/>
        </p:blipFill>
        <p:spPr>
          <a:xfrm>
            <a:off x="6294600" y="1536480"/>
            <a:ext cx="2636280" cy="2154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Squeeze-and-Excitation Net (SENet) 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311760" y="1536480"/>
            <a:ext cx="4713840" cy="16480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Idea: SE-block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Paper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Code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48" name="Google Shape;196;p31" descr=""/>
          <p:cNvPicPr/>
          <p:nvPr/>
        </p:nvPicPr>
        <p:blipFill>
          <a:blip r:embed="rId3"/>
          <a:srcRect l="22435" t="0" r="0" b="0"/>
          <a:stretch/>
        </p:blipFill>
        <p:spPr>
          <a:xfrm>
            <a:off x="758880" y="3733920"/>
            <a:ext cx="4631400" cy="2520720"/>
          </a:xfrm>
          <a:prstGeom prst="rect">
            <a:avLst/>
          </a:prstGeom>
          <a:ln w="0">
            <a:noFill/>
          </a:ln>
        </p:spPr>
      </p:pic>
      <p:pic>
        <p:nvPicPr>
          <p:cNvPr id="149" name="Google Shape;197;p31" descr=""/>
          <p:cNvPicPr/>
          <p:nvPr/>
        </p:nvPicPr>
        <p:blipFill>
          <a:blip r:embed="rId4"/>
          <a:stretch/>
        </p:blipFill>
        <p:spPr>
          <a:xfrm>
            <a:off x="5392080" y="1743120"/>
            <a:ext cx="3092760" cy="3053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MnasNet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311760" y="1536480"/>
            <a:ext cx="4713840" cy="22881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Idea:</a:t>
            </a:r>
            <a:r>
              <a:rPr b="0" lang="ru" sz="1800" spc="-1" strike="noStrike">
                <a:solidFill>
                  <a:srgbClr val="595959"/>
                </a:solidFill>
                <a:latin typeface="Arial"/>
                <a:ea typeface="Arial"/>
              </a:rPr>
              <a:t> </a:t>
            </a: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AutoML</a:t>
            </a: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(Neural Architecture Search, NAS)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Paper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3"/>
              </a:rPr>
              <a:t>Code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Speed ~100ms on Mobile CPU (Pixel)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52" name="Google Shape;204;p32" descr=""/>
          <p:cNvPicPr/>
          <p:nvPr/>
        </p:nvPicPr>
        <p:blipFill>
          <a:blip r:embed="rId4"/>
          <a:stretch/>
        </p:blipFill>
        <p:spPr>
          <a:xfrm>
            <a:off x="5145120" y="3917880"/>
            <a:ext cx="3685320" cy="1897200"/>
          </a:xfrm>
          <a:prstGeom prst="rect">
            <a:avLst/>
          </a:prstGeom>
          <a:ln w="0">
            <a:noFill/>
          </a:ln>
        </p:spPr>
      </p:pic>
      <p:pic>
        <p:nvPicPr>
          <p:cNvPr id="153" name="Google Shape;205;p32" descr=""/>
          <p:cNvPicPr/>
          <p:nvPr/>
        </p:nvPicPr>
        <p:blipFill>
          <a:blip r:embed="rId5"/>
          <a:stretch/>
        </p:blipFill>
        <p:spPr>
          <a:xfrm>
            <a:off x="5461920" y="662760"/>
            <a:ext cx="3273480" cy="2371320"/>
          </a:xfrm>
          <a:prstGeom prst="rect">
            <a:avLst/>
          </a:prstGeom>
          <a:ln w="0">
            <a:noFill/>
          </a:ln>
        </p:spPr>
      </p:pic>
      <p:pic>
        <p:nvPicPr>
          <p:cNvPr id="154" name="Google Shape;206;p32" descr=""/>
          <p:cNvPicPr/>
          <p:nvPr/>
        </p:nvPicPr>
        <p:blipFill>
          <a:blip r:embed="rId6"/>
          <a:stretch/>
        </p:blipFill>
        <p:spPr>
          <a:xfrm>
            <a:off x="311760" y="4049640"/>
            <a:ext cx="4896360" cy="1616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About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81" name="Google Shape;65;p15" descr=""/>
          <p:cNvPicPr/>
          <p:nvPr/>
        </p:nvPicPr>
        <p:blipFill>
          <a:blip r:embed="rId1"/>
          <a:srcRect l="0" t="0" r="0" b="30745"/>
          <a:stretch/>
        </p:blipFill>
        <p:spPr>
          <a:xfrm>
            <a:off x="5096880" y="1358280"/>
            <a:ext cx="3916800" cy="2341800"/>
          </a:xfrm>
          <a:prstGeom prst="rect">
            <a:avLst/>
          </a:prstGeom>
          <a:ln w="0">
            <a:noFill/>
          </a:ln>
        </p:spPr>
      </p:pic>
      <p:pic>
        <p:nvPicPr>
          <p:cNvPr id="82" name="Google Shape;66;p15" descr=""/>
          <p:cNvPicPr/>
          <p:nvPr/>
        </p:nvPicPr>
        <p:blipFill>
          <a:blip r:embed="rId2"/>
          <a:stretch/>
        </p:blipFill>
        <p:spPr>
          <a:xfrm>
            <a:off x="0" y="1171080"/>
            <a:ext cx="2938680" cy="2250360"/>
          </a:xfrm>
          <a:prstGeom prst="rect">
            <a:avLst/>
          </a:prstGeom>
          <a:ln w="0">
            <a:noFill/>
          </a:ln>
        </p:spPr>
      </p:pic>
      <p:pic>
        <p:nvPicPr>
          <p:cNvPr id="83" name="Google Shape;67;p15" descr=""/>
          <p:cNvPicPr/>
          <p:nvPr/>
        </p:nvPicPr>
        <p:blipFill>
          <a:blip r:embed="rId3"/>
          <a:stretch/>
        </p:blipFill>
        <p:spPr>
          <a:xfrm>
            <a:off x="367200" y="3296160"/>
            <a:ext cx="4471920" cy="1274040"/>
          </a:xfrm>
          <a:prstGeom prst="rect">
            <a:avLst/>
          </a:prstGeom>
          <a:ln w="0">
            <a:noFill/>
          </a:ln>
        </p:spPr>
      </p:pic>
      <p:pic>
        <p:nvPicPr>
          <p:cNvPr id="84" name="Google Shape;68;p15" descr=""/>
          <p:cNvPicPr/>
          <p:nvPr/>
        </p:nvPicPr>
        <p:blipFill>
          <a:blip r:embed="rId4"/>
          <a:stretch/>
        </p:blipFill>
        <p:spPr>
          <a:xfrm>
            <a:off x="367200" y="4572000"/>
            <a:ext cx="4471920" cy="1828800"/>
          </a:xfrm>
          <a:prstGeom prst="rect">
            <a:avLst/>
          </a:prstGeom>
          <a:ln w="0">
            <a:noFill/>
          </a:ln>
        </p:spPr>
      </p:pic>
      <p:pic>
        <p:nvPicPr>
          <p:cNvPr id="85" name="Google Shape;69;p15" descr=""/>
          <p:cNvPicPr/>
          <p:nvPr/>
        </p:nvPicPr>
        <p:blipFill>
          <a:blip r:embed="rId5"/>
          <a:stretch/>
        </p:blipFill>
        <p:spPr>
          <a:xfrm>
            <a:off x="5096880" y="4065120"/>
            <a:ext cx="3916800" cy="2164320"/>
          </a:xfrm>
          <a:prstGeom prst="rect">
            <a:avLst/>
          </a:prstGeom>
          <a:ln w="0">
            <a:noFill/>
          </a:ln>
        </p:spPr>
      </p:pic>
      <p:pic>
        <p:nvPicPr>
          <p:cNvPr id="86" name="Google Shape;70;p15" descr=""/>
          <p:cNvPicPr/>
          <p:nvPr/>
        </p:nvPicPr>
        <p:blipFill>
          <a:blip r:embed="rId6"/>
          <a:stretch/>
        </p:blipFill>
        <p:spPr>
          <a:xfrm>
            <a:off x="2712240" y="1769040"/>
            <a:ext cx="2242800" cy="1054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About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88" name="Google Shape;76;p16" descr=""/>
          <p:cNvPicPr/>
          <p:nvPr/>
        </p:nvPicPr>
        <p:blipFill>
          <a:blip r:embed="rId1"/>
          <a:stretch/>
        </p:blipFill>
        <p:spPr>
          <a:xfrm>
            <a:off x="3724920" y="2332080"/>
            <a:ext cx="5195520" cy="2745360"/>
          </a:xfrm>
          <a:prstGeom prst="rect">
            <a:avLst/>
          </a:prstGeom>
          <a:ln w="0">
            <a:noFill/>
          </a:ln>
        </p:spPr>
      </p:pic>
      <p:sp>
        <p:nvSpPr>
          <p:cNvPr id="89" name="Google Shape;77;p16"/>
          <p:cNvSpPr/>
          <p:nvPr/>
        </p:nvSpPr>
        <p:spPr>
          <a:xfrm>
            <a:off x="5304960" y="5078880"/>
            <a:ext cx="2035080" cy="59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4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https://www.jesture.ai/</a:t>
            </a:r>
            <a:r>
              <a:rPr b="0" lang="ru" sz="1400" spc="-1" strike="noStrike">
                <a:solidFill>
                  <a:srgbClr val="3fbeeb"/>
                </a:solidFill>
                <a:latin typeface="Arial"/>
                <a:ea typeface="Arial"/>
              </a:rPr>
              <a:t> </a:t>
            </a:r>
            <a:endParaRPr b="0" lang="ru-RU" sz="1400" spc="-1" strike="noStrike">
              <a:latin typeface="Arial"/>
            </a:endParaRPr>
          </a:p>
        </p:txBody>
      </p:sp>
      <p:pic>
        <p:nvPicPr>
          <p:cNvPr id="90" name="Google Shape;78;p16" descr=""/>
          <p:cNvPicPr/>
          <p:nvPr/>
        </p:nvPicPr>
        <p:blipFill>
          <a:blip r:embed="rId3"/>
          <a:stretch/>
        </p:blipFill>
        <p:spPr>
          <a:xfrm>
            <a:off x="153000" y="3072960"/>
            <a:ext cx="3371760" cy="1263240"/>
          </a:xfrm>
          <a:prstGeom prst="rect">
            <a:avLst/>
          </a:prstGeom>
          <a:ln w="0">
            <a:noFill/>
          </a:ln>
        </p:spPr>
      </p:pic>
      <p:sp>
        <p:nvSpPr>
          <p:cNvPr id="91" name="Google Shape;79;p16"/>
          <p:cNvSpPr/>
          <p:nvPr/>
        </p:nvSpPr>
        <p:spPr>
          <a:xfrm>
            <a:off x="3207600" y="1436400"/>
            <a:ext cx="360" cy="4711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Lecture plan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311760" y="1628280"/>
            <a:ext cx="8518680" cy="52279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Classification recap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Object Detection basics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Two-stage (proposal-based) methods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One-stage (single-shot) methods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Modern approaches &amp; tasks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04920" y="1507680"/>
            <a:ext cx="4005720" cy="2735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b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rgbClr val="000000"/>
                </a:solidFill>
                <a:latin typeface="Roboto"/>
                <a:ea typeface="Roboto"/>
              </a:rPr>
              <a:t>Image </a:t>
            </a:r>
            <a:endParaRPr b="0" lang="ru-RU" sz="40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rgbClr val="000000"/>
                </a:solidFill>
                <a:latin typeface="Roboto"/>
                <a:ea typeface="Roboto"/>
              </a:rPr>
              <a:t>Classification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304920" y="4293720"/>
            <a:ext cx="4005720" cy="10551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000" spc="-1" strike="noStrike">
                <a:solidFill>
                  <a:srgbClr val="595959"/>
                </a:solidFill>
                <a:latin typeface="Roboto"/>
                <a:ea typeface="Roboto"/>
              </a:rPr>
              <a:t>Recap</a:t>
            </a:r>
            <a:endParaRPr b="0" lang="ru-RU" sz="2000" spc="-1" strike="noStrike">
              <a:latin typeface="Arial"/>
            </a:endParaRPr>
          </a:p>
        </p:txBody>
      </p:sp>
      <p:pic>
        <p:nvPicPr>
          <p:cNvPr id="96" name="Google Shape;92;p18" descr=""/>
          <p:cNvPicPr/>
          <p:nvPr/>
        </p:nvPicPr>
        <p:blipFill>
          <a:blip r:embed="rId1"/>
          <a:srcRect l="0" t="0" r="33071" b="0"/>
          <a:stretch/>
        </p:blipFill>
        <p:spPr>
          <a:xfrm>
            <a:off x="4572000" y="0"/>
            <a:ext cx="4586760" cy="6856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 descr=""/>
          <p:cNvPicPr/>
          <p:nvPr/>
        </p:nvPicPr>
        <p:blipFill>
          <a:blip r:embed="rId1"/>
          <a:stretch/>
        </p:blipFill>
        <p:spPr>
          <a:xfrm>
            <a:off x="152280" y="1819440"/>
            <a:ext cx="8837280" cy="321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ILSVRC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99" name="Google Shape;103;p20" descr=""/>
          <p:cNvPicPr/>
          <p:nvPr/>
        </p:nvPicPr>
        <p:blipFill>
          <a:blip r:embed="rId1"/>
          <a:stretch/>
        </p:blipFill>
        <p:spPr>
          <a:xfrm>
            <a:off x="716400" y="1756440"/>
            <a:ext cx="7709040" cy="3426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ILSVRC</a:t>
            </a:r>
            <a:endParaRPr b="0" lang="ru-RU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2800" spc="-1" strike="noStrike">
              <a:latin typeface="Arial"/>
            </a:endParaRPr>
          </a:p>
        </p:txBody>
      </p:sp>
      <p:pic>
        <p:nvPicPr>
          <p:cNvPr id="101" name="Google Shape;109;p21" descr=""/>
          <p:cNvPicPr/>
          <p:nvPr/>
        </p:nvPicPr>
        <p:blipFill>
          <a:blip r:embed="rId1"/>
          <a:stretch/>
        </p:blipFill>
        <p:spPr>
          <a:xfrm>
            <a:off x="152280" y="1848960"/>
            <a:ext cx="8837280" cy="3300840"/>
          </a:xfrm>
          <a:prstGeom prst="rect">
            <a:avLst/>
          </a:prstGeom>
          <a:ln w="0">
            <a:noFill/>
          </a:ln>
        </p:spPr>
      </p:pic>
      <p:sp>
        <p:nvSpPr>
          <p:cNvPr id="102" name="Google Shape;110;p21"/>
          <p:cNvSpPr/>
          <p:nvPr/>
        </p:nvSpPr>
        <p:spPr>
          <a:xfrm>
            <a:off x="0" y="6338520"/>
            <a:ext cx="5462280" cy="51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1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https://paperswithcode.com/sota/image-classification-on-imagenet</a:t>
            </a:r>
            <a:endParaRPr b="0" lang="ru-RU" sz="1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8680" cy="1016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Classification: ILSVRC</a:t>
            </a:r>
            <a:endParaRPr b="0" lang="ru-RU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2800" spc="-1" strike="noStrike">
              <a:latin typeface="Arial"/>
            </a:endParaRPr>
          </a:p>
        </p:txBody>
      </p:sp>
      <p:pic>
        <p:nvPicPr>
          <p:cNvPr id="104" name="Google Shape;116;p22" descr=""/>
          <p:cNvPicPr/>
          <p:nvPr/>
        </p:nvPicPr>
        <p:blipFill>
          <a:blip r:embed="rId1"/>
          <a:stretch/>
        </p:blipFill>
        <p:spPr>
          <a:xfrm>
            <a:off x="152280" y="1848960"/>
            <a:ext cx="8837280" cy="3300840"/>
          </a:xfrm>
          <a:prstGeom prst="rect">
            <a:avLst/>
          </a:prstGeom>
          <a:ln w="0">
            <a:noFill/>
          </a:ln>
        </p:spPr>
      </p:pic>
      <p:pic>
        <p:nvPicPr>
          <p:cNvPr id="105" name="Google Shape;117;p22" descr=""/>
          <p:cNvPicPr/>
          <p:nvPr/>
        </p:nvPicPr>
        <p:blipFill>
          <a:blip r:embed="rId2"/>
          <a:srcRect l="42680" t="0" r="0" b="0"/>
          <a:stretch/>
        </p:blipFill>
        <p:spPr>
          <a:xfrm>
            <a:off x="4095720" y="1681920"/>
            <a:ext cx="4954680" cy="4568760"/>
          </a:xfrm>
          <a:prstGeom prst="rect">
            <a:avLst/>
          </a:prstGeom>
          <a:ln w="0">
            <a:noFill/>
          </a:ln>
        </p:spPr>
      </p:pic>
      <p:sp>
        <p:nvSpPr>
          <p:cNvPr id="106" name="Google Shape;118;p22"/>
          <p:cNvSpPr/>
          <p:nvPr/>
        </p:nvSpPr>
        <p:spPr>
          <a:xfrm>
            <a:off x="7891920" y="3567600"/>
            <a:ext cx="881280" cy="50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1800" spc="-1" strike="noStrike">
                <a:solidFill>
                  <a:srgbClr val="ff0000"/>
                </a:solidFill>
                <a:latin typeface="Arial"/>
                <a:ea typeface="Arial"/>
              </a:rPr>
              <a:t>96.5%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07" name="Google Shape;119;p22"/>
          <p:cNvSpPr/>
          <p:nvPr/>
        </p:nvSpPr>
        <p:spPr>
          <a:xfrm>
            <a:off x="2554560" y="1801080"/>
            <a:ext cx="708480" cy="339228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LibreOffice/7.3.6.2$Linux_X86_64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2023-05-04T01:19:53Z</dcterms:modified>
  <cp:revision>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